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9" r:id="rId7"/>
    <p:sldId id="270" r:id="rId8"/>
    <p:sldId id="258" r:id="rId9"/>
    <p:sldId id="263" r:id="rId10"/>
    <p:sldId id="260" r:id="rId11"/>
    <p:sldId id="264" r:id="rId12"/>
    <p:sldId id="259" r:id="rId13"/>
    <p:sldId id="265" r:id="rId14"/>
    <p:sldId id="274" r:id="rId15"/>
    <p:sldId id="272" r:id="rId16"/>
    <p:sldId id="273" r:id="rId17"/>
    <p:sldId id="276" r:id="rId18"/>
    <p:sldId id="275" r:id="rId19"/>
    <p:sldId id="277" r:id="rId20"/>
    <p:sldId id="278" r:id="rId21"/>
    <p:sldId id="26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5FCE99-59D3-F6F8-15E4-2DB7915A94BD}" v="1" dt="2025-04-11T08:02:41.123"/>
    <p1510:client id="{AC38689F-3C41-4EF5-AC25-9CD0C18AE2E4}" v="338" dt="2025-04-10T20:35:17.304"/>
    <p1510:client id="{D51343D7-B0C9-924A-ABDF-C8D20F5F6A9F}" v="1242" dt="2025-04-11T08:03:39.516"/>
    <p1510:client id="{EF8D796E-EC35-4DA6-9DC3-B158910A6DB6}" v="1259" dt="2025-04-11T08:11:08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1T07:59:59.74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 0,'26616'324'0</inkml:trace>
</inkml:ink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3478A-409B-B1F0-737E-699112EC1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9900A5-3F16-370C-E9EB-12C06F3340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3B6A9-6817-7ABD-EEC9-EF56B0B87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8D121-0536-6A8B-9E9E-711B9A65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09C9D-41FA-D1FF-6197-C8293702F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67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8553F-7BE9-127C-015E-E0A46FEF9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71450-0AD8-1CBC-962D-FFE8A0B9B6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63CA8-E8AE-7180-397D-6B9E81AF2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EED30-6A3F-B822-A462-DBDC54869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048D1-A85D-9255-073D-DE1136FA4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805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056ABA-1972-F2C7-5BCF-5C614F8B9B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88688F-43E8-4E41-F1A3-8042CD417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2B06C-6A0F-393E-C4B9-0A32AAD13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4C2A4-04EB-AD80-70E6-9B6849040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5579-D337-3590-323D-DD93A036D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22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30848-424F-B671-0D6E-E41E39C3B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41B51-A546-E2A5-BEC6-92CEEBCCB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FD07F-E939-3BA0-EC74-C5301D017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B5237-0689-69B8-5041-4C9EE672B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55075-60A5-08D8-AE27-22811D679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922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C86A7-C680-1661-C059-F57CA744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64C85-139E-AEBB-FBA0-680E850A0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CCA5A-4D8E-DF1B-F471-683A88E7D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E695E-E107-F4A7-FCBE-999D5BE3D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472AA-326D-8BEF-A607-312C49C02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194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1911A-8EBA-430D-444E-2B7FA13C9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BF101-1DF2-FD5D-0C67-A529B3427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056AA6-6CEC-CBD3-9B38-9F9E255BF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6C38C-3F4E-38CD-8500-4E0FB3C32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502CE-8130-9923-99A3-B307127C3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FE804-695F-C7E6-56C9-66F421070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45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E3712-818E-1D1B-52D1-048F5C5D1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F808FD-0E41-4905-48D3-B953D1221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1BFB97-3F66-EE10-C117-6A5E024CA6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15E8A6-A6B2-4F7F-850D-A07093E23E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3DD134-531C-C4FF-7F2E-11277C1DA8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4F60A-4D74-C0B6-17D1-2587A8D54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50C68A-6A78-260D-7D5D-2CA615E11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90EC4-B8BC-DDDD-129D-DFD0533C5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311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0DCB1-36E9-8216-AB9D-8CBEF6C66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24942E-D47F-EEC4-3DF0-64C32228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F96627-C2C0-3C78-5481-9E447AA22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55CD17-09A3-8802-7596-80D293612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32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0DD02-35DA-F4E3-FF80-806B0EC7C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16D8BA-D27E-9650-75DD-3763869EB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0A213-1119-D0A0-A7A5-9B9767397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45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AD0B0-A679-F2AC-260E-6C86D98D1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DEDE3-E866-2A0D-BC9F-AF528F8CC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0CC443-AD9D-2D87-2056-B31F6B6D49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080B7-0E83-82F9-536B-BB4AF3083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F44C1-08AF-667B-7C0A-C9BE7A133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AB1BFC-F9E5-A542-DBA7-A2C638E5A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F5169-2500-3471-7DEF-EBEEA444D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9326A2-6DCE-15DF-0FE4-0E02E75D24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B85719-10A9-95B1-7063-0DE09CCA8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B7F0E8-8EAF-64FB-67CA-F0BAC6F69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0A289-E18D-8D08-25FF-6B1184543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037D7-717B-2EAA-CEBC-2CF72A42D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800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C410B3-EE2E-198F-2F29-E862E847B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0EAAA0-000E-2700-0436-661CFEA87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A94BB-0FF3-8175-DB25-F12D04779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3A6FA2-93FB-496C-8DE9-6BB22E8B3FEF}" type="datetimeFigureOut">
              <a:rPr lang="en-US" smtClean="0"/>
              <a:t>4/11/2025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80D7F-7102-734B-1262-0AFE32F9A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EE2CE-5F42-41C8-1856-2B0940539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6BBEB2-DF1D-4842-BC31-388F424256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8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uknew.co/ssms-sql-server-management-studio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technofaq.org/posts/2017/05/best-5-ecommerce-platform-for-your-online-store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finger touching a screen&#10;&#10;AI-generated content may be incorrect.">
            <a:extLst>
              <a:ext uri="{FF2B5EF4-FFF2-40B4-BE49-F238E27FC236}">
                <a16:creationId xmlns:a16="http://schemas.microsoft.com/office/drawing/2014/main" id="{6F3CC65E-6BDC-E529-0A22-32A702F48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809" y="0"/>
            <a:ext cx="1218719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008A05-2A98-51CD-4289-94DB88E84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19283"/>
            <a:ext cx="9144000" cy="1106324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SEHH2240 Group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C362EA-A8D8-8CBF-189B-5CED64F409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2309" y="2040655"/>
            <a:ext cx="9144000" cy="44613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30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A07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F6F031B-CAA4-A308-A335-1E896C3F8BA7}"/>
              </a:ext>
            </a:extLst>
          </p:cNvPr>
          <p:cNvSpPr txBox="1"/>
          <p:nvPr/>
        </p:nvSpPr>
        <p:spPr>
          <a:xfrm>
            <a:off x="3005076" y="3242759"/>
            <a:ext cx="5514234" cy="27959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TW" sz="2400" b="1">
                <a:solidFill>
                  <a:schemeClr val="bg1"/>
                </a:solidFill>
                <a:latin typeface="Times New Roman"/>
                <a:ea typeface="新細明體"/>
                <a:cs typeface="Segoe UI"/>
              </a:rPr>
              <a:t>204A A07 Chen Wei Yui 24015277A     ​</a:t>
            </a:r>
          </a:p>
          <a:p>
            <a:pPr algn="ctr">
              <a:lnSpc>
                <a:spcPct val="150000"/>
              </a:lnSpc>
            </a:pPr>
            <a:r>
              <a:rPr lang="en-US" altLang="zh-TW" sz="2400" b="1">
                <a:solidFill>
                  <a:schemeClr val="bg1"/>
                </a:solidFill>
                <a:latin typeface="Times New Roman"/>
                <a:ea typeface="新細明體"/>
                <a:cs typeface="Segoe UI"/>
              </a:rPr>
              <a:t>204A A07 Ting Ho Man 24176301A​</a:t>
            </a:r>
          </a:p>
          <a:p>
            <a:pPr algn="ctr">
              <a:lnSpc>
                <a:spcPct val="150000"/>
              </a:lnSpc>
            </a:pPr>
            <a:r>
              <a:rPr lang="en-US" altLang="zh-TW" sz="2400" b="1">
                <a:solidFill>
                  <a:schemeClr val="bg1"/>
                </a:solidFill>
                <a:latin typeface="Times New Roman"/>
                <a:ea typeface="新細明體"/>
                <a:cs typeface="Segoe UI"/>
              </a:rPr>
              <a:t>204A A07 Shum YU Ching 24168915A​</a:t>
            </a:r>
          </a:p>
          <a:p>
            <a:pPr algn="ctr">
              <a:lnSpc>
                <a:spcPct val="150000"/>
              </a:lnSpc>
            </a:pPr>
            <a:r>
              <a:rPr lang="en-US" altLang="zh-TW" sz="2400" b="1">
                <a:solidFill>
                  <a:schemeClr val="bg1"/>
                </a:solidFill>
                <a:latin typeface="Times New Roman"/>
                <a:ea typeface="新細明體"/>
                <a:cs typeface="Segoe UI"/>
              </a:rPr>
              <a:t>204C A07 Lu Chun Hei 24191330A​</a:t>
            </a:r>
          </a:p>
          <a:p>
            <a:pPr algn="ctr">
              <a:lnSpc>
                <a:spcPct val="150000"/>
              </a:lnSpc>
            </a:pPr>
            <a:r>
              <a:rPr lang="en-US" altLang="zh-TW" sz="2400" b="1">
                <a:solidFill>
                  <a:schemeClr val="bg1"/>
                </a:solidFill>
                <a:latin typeface="Times New Roman"/>
                <a:ea typeface="新細明體"/>
                <a:cs typeface="Segoe UI"/>
              </a:rPr>
              <a:t>204A A07 Lin Rui Peng 24168294A</a:t>
            </a:r>
          </a:p>
        </p:txBody>
      </p:sp>
    </p:spTree>
    <p:extLst>
      <p:ext uri="{BB962C8B-B14F-4D97-AF65-F5344CB8AC3E}">
        <p14:creationId xmlns:p14="http://schemas.microsoft.com/office/powerpoint/2010/main" val="2294397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32DD-B6F0-9BE7-8681-C94CD99EE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Queries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FE932-EB43-8F5F-8D66-8D28BE082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86" y="1483518"/>
            <a:ext cx="10515600" cy="44892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b="1" dirty="0"/>
              <a:t>integrity constraints </a:t>
            </a:r>
            <a:r>
              <a:rPr lang="zh-CN" altLang="en-US" b="1" dirty="0"/>
              <a:t>（</a:t>
            </a:r>
            <a:r>
              <a:rPr lang="en-US" altLang="zh-CN" b="1" dirty="0"/>
              <a:t>check data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1"/>
            <a:r>
              <a:rPr lang="en-US" altLang="zh-CN" b="1" dirty="0"/>
              <a:t>Data type, Rule</a:t>
            </a:r>
          </a:p>
          <a:p>
            <a:pPr lvl="1"/>
            <a:r>
              <a:rPr lang="en-US" b="1" dirty="0">
                <a:solidFill>
                  <a:srgbClr val="404040"/>
                </a:solidFill>
                <a:latin typeface="DeepSeek-CJK-patch"/>
              </a:rPr>
              <a:t>F</a:t>
            </a:r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ocuses on crafting SQL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user requirements	(for user)</a:t>
            </a:r>
          </a:p>
          <a:p>
            <a:pPr lvl="1"/>
            <a:r>
              <a:rPr lang="en-US" b="1" dirty="0"/>
              <a:t>Check the input data</a:t>
            </a:r>
          </a:p>
          <a:p>
            <a:pPr lvl="1"/>
            <a:r>
              <a:rPr lang="en-US" b="1" dirty="0"/>
              <a:t>UI, interface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F7A8EE-E42F-22EC-5153-8E5F0AA4F36C}"/>
              </a:ext>
            </a:extLst>
          </p:cNvPr>
          <p:cNvSpPr txBox="1"/>
          <p:nvPr/>
        </p:nvSpPr>
        <p:spPr>
          <a:xfrm>
            <a:off x="3048811" y="6176963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Logical design</a:t>
            </a:r>
            <a:endParaRPr lang="en-US" sz="18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9460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74BF9-5FCB-065E-239C-E792577DE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integrity constraints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539B3-66AE-CAF4-9813-A77498F1B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698"/>
            <a:ext cx="10515600" cy="4630265"/>
          </a:xfrm>
        </p:spPr>
        <p:txBody>
          <a:bodyPr/>
          <a:lstStyle/>
          <a:p>
            <a:pPr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</a:pPr>
            <a:endParaRPr lang="en-US" sz="350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</a:pPr>
            <a:r>
              <a:rPr lang="en-US" sz="3500" i="0" dirty="0">
                <a:solidFill>
                  <a:srgbClr val="404040"/>
                </a:solidFill>
                <a:effectLst/>
                <a:latin typeface="DeepSeek-CJK-patch"/>
              </a:rPr>
              <a:t>Prevents logical errors in queries</a:t>
            </a:r>
          </a:p>
          <a:p>
            <a:pPr lvl="1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</a:pPr>
            <a:r>
              <a:rPr lang="en-US" sz="3100" dirty="0">
                <a:solidFill>
                  <a:srgbClr val="404040"/>
                </a:solidFill>
                <a:latin typeface="DeepSeek-CJK-patch"/>
              </a:rPr>
              <a:t>I</a:t>
            </a:r>
            <a:r>
              <a:rPr lang="en-US" sz="3100" i="0" dirty="0">
                <a:solidFill>
                  <a:srgbClr val="404040"/>
                </a:solidFill>
                <a:effectLst/>
                <a:latin typeface="DeepSeek-CJK-patch"/>
              </a:rPr>
              <a:t>f the rule is “NOT NULL”, Can not inserting “NULL”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endParaRPr lang="en-US" sz="3500" dirty="0">
              <a:solidFill>
                <a:srgbClr val="404040"/>
              </a:solidFill>
              <a:latin typeface="DeepSeek-CJK-patch"/>
            </a:endParaRP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3500" i="0" dirty="0">
                <a:solidFill>
                  <a:srgbClr val="404040"/>
                </a:solidFill>
                <a:effectLst/>
                <a:latin typeface="DeepSeek-CJK-patch"/>
              </a:rPr>
              <a:t>Ensures data validity </a:t>
            </a:r>
          </a:p>
          <a:p>
            <a:pPr lvl="1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</a:pPr>
            <a:r>
              <a:rPr lang="en-US" sz="3100" dirty="0">
                <a:solidFill>
                  <a:srgbClr val="404040"/>
                </a:solidFill>
                <a:latin typeface="DeepSeek-CJK-patch"/>
              </a:rPr>
              <a:t>PRIMARY KAY can not be </a:t>
            </a:r>
            <a:r>
              <a:rPr lang="en-US" sz="3100" dirty="0">
                <a:solidFill>
                  <a:srgbClr val="404040"/>
                </a:solidFill>
                <a:highlight>
                  <a:srgbClr val="FFFF00"/>
                </a:highlight>
                <a:latin typeface="DeepSeek-CJK-patch"/>
              </a:rPr>
              <a:t>duplicate</a:t>
            </a:r>
          </a:p>
          <a:p>
            <a:pPr lvl="1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</a:pPr>
            <a:r>
              <a:rPr lang="en-US" sz="3100" dirty="0">
                <a:solidFill>
                  <a:srgbClr val="404040"/>
                </a:solidFill>
                <a:latin typeface="DeepSeek-CJK-patch"/>
              </a:rPr>
              <a:t>If the Data type is “Date/Time”, The data only can be Date.</a:t>
            </a:r>
          </a:p>
          <a:p>
            <a:pPr lvl="1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</a:pPr>
            <a:endParaRPr lang="en-US" sz="310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endParaRPr lang="en-US" sz="3500" i="0" dirty="0">
              <a:solidFill>
                <a:srgbClr val="404040"/>
              </a:solidFill>
              <a:effectLst/>
              <a:latin typeface="DeepSeek-CJK-patch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993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ED0D4-79B0-95DE-72CA-5328FF2C5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Table Customer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C4F80-8D61-D9DB-9879-F357ADB78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695"/>
            <a:ext cx="3704617" cy="473726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Data type: </a:t>
            </a:r>
            <a:r>
              <a:rPr lang="en-US" dirty="0"/>
              <a:t>Short Text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Rule:</a:t>
            </a:r>
            <a:r>
              <a:rPr lang="en-US" dirty="0"/>
              <a:t> </a:t>
            </a:r>
            <a:r>
              <a:rPr lang="en-US" dirty="0" err="1">
                <a:highlight>
                  <a:srgbClr val="FFFF00"/>
                </a:highlight>
              </a:rPr>
              <a:t>Customer_ID</a:t>
            </a:r>
            <a:endParaRPr lang="en-US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dirty="0"/>
              <a:t>(PRIMARY KEY, NOT NULL, UNIQUE)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C3FC48-B7B9-8A75-A32C-2A9A58356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4896" y="1439695"/>
            <a:ext cx="6658904" cy="473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3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0769-D3E9-6828-2D5E-BBCE69F12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User requirements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A12DB-6566-3F46-1CE0-F66A7966F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i="0" dirty="0">
              <a:solidFill>
                <a:srgbClr val="404040"/>
              </a:solidFill>
              <a:effectLst/>
              <a:latin typeface="DeepSeek-CJK-patch"/>
            </a:endParaRPr>
          </a:p>
          <a:p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User requirements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 in query design define what data users need to </a:t>
            </a:r>
            <a:r>
              <a:rPr lang="en-US" b="0" i="0" dirty="0">
                <a:solidFill>
                  <a:srgbClr val="404040"/>
                </a:solidFill>
                <a:effectLst/>
                <a:highlight>
                  <a:srgbClr val="FFFF00"/>
                </a:highlight>
                <a:latin typeface="DeepSeek-CJK-patch"/>
              </a:rPr>
              <a:t>retrieve, analyze, or manipulate</a:t>
            </a:r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 from a database.</a:t>
            </a:r>
          </a:p>
          <a:p>
            <a:endParaRPr lang="en-US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r>
              <a:rPr lang="en-US" b="1" i="0" dirty="0">
                <a:solidFill>
                  <a:srgbClr val="404040"/>
                </a:solidFill>
                <a:effectLst/>
                <a:latin typeface="DeepSeek-CJK-patch"/>
              </a:rPr>
              <a:t>Key Aspects</a:t>
            </a:r>
          </a:p>
          <a:p>
            <a:pPr lvl="1"/>
            <a:r>
              <a:rPr lang="en-US" dirty="0">
                <a:solidFill>
                  <a:srgbClr val="404040"/>
                </a:solidFill>
                <a:latin typeface="DeepSeek-CJK-patch"/>
              </a:rPr>
              <a:t>Data Needs</a:t>
            </a:r>
          </a:p>
          <a:p>
            <a:pPr lvl="1"/>
            <a:r>
              <a:rPr lang="en-US" b="0" i="0" dirty="0">
                <a:solidFill>
                  <a:srgbClr val="404040"/>
                </a:solidFill>
                <a:effectLst/>
                <a:latin typeface="DeepSeek-CJK-patch"/>
              </a:rPr>
              <a:t>User interaction</a:t>
            </a:r>
          </a:p>
          <a:p>
            <a:pPr lvl="1"/>
            <a:r>
              <a:rPr lang="en-US" dirty="0">
                <a:solidFill>
                  <a:srgbClr val="404040"/>
                </a:solidFill>
                <a:latin typeface="DeepSeek-CJK-patch"/>
              </a:rPr>
              <a:t>Output Format</a:t>
            </a:r>
            <a:endParaRPr lang="en-US" b="0" i="0" dirty="0">
              <a:solidFill>
                <a:srgbClr val="404040"/>
              </a:solidFill>
              <a:effectLst/>
              <a:latin typeface="DeepSeek-CJK-patch"/>
            </a:endParaRPr>
          </a:p>
        </p:txBody>
      </p:sp>
    </p:spTree>
    <p:extLst>
      <p:ext uri="{BB962C8B-B14F-4D97-AF65-F5344CB8AC3E}">
        <p14:creationId xmlns:p14="http://schemas.microsoft.com/office/powerpoint/2010/main" val="762377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3B475F8-50AE-46A0-9943-B2B63183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2401EC-2A77-6F3E-8D6B-674EB38DF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6986015" cy="1776484"/>
          </a:xfrm>
        </p:spPr>
        <p:txBody>
          <a:bodyPr anchor="b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Example: Query(Using </a:t>
            </a:r>
            <a:r>
              <a:rPr lang="en-US" sz="40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Customer_ID</a:t>
            </a:r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to find Total Cost)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D2C6D7-CCBA-4E7F-C5E6-776C08C0A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767" y="4641569"/>
            <a:ext cx="5389428" cy="1581250"/>
          </a:xfrm>
          <a:prstGeom prst="rect">
            <a:avLst/>
          </a:prstGeom>
        </p:spPr>
      </p:pic>
      <p:sp>
        <p:nvSpPr>
          <p:cNvPr id="14" name="sketch line">
            <a:extLst>
              <a:ext uri="{FF2B5EF4-FFF2-40B4-BE49-F238E27FC236}">
                <a16:creationId xmlns:a16="http://schemas.microsoft.com/office/drawing/2014/main" id="{75F6FDB4-2351-48C2-A863-2364A023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31569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4F012-0B21-1067-1E07-E4FB4D7CF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8" y="2647897"/>
            <a:ext cx="7102747" cy="18761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4BB7AA-FBAA-A994-8E46-BAAA45A7E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51349"/>
            <a:ext cx="3527607" cy="18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499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0199B2-6A5C-505C-56D3-2DC00F539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470" y="313399"/>
            <a:ext cx="10640754" cy="7758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Example: Query(Using </a:t>
            </a:r>
            <a:r>
              <a:rPr lang="en-US" sz="37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Customer_ID</a:t>
            </a:r>
            <a:r>
              <a:rPr lang="en-US" sz="37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to find Total Cost)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34DB65-43D8-ACFF-40E9-AF48A587A3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915" y="1667148"/>
            <a:ext cx="11525864" cy="2170177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FCD0F6DB-4EB7-C295-BB5B-795A9E771693}"/>
                  </a:ext>
                </a:extLst>
              </p14:cNvPr>
              <p14:cNvContentPartPr/>
              <p14:nvPr/>
            </p14:nvContentPartPr>
            <p14:xfrm>
              <a:off x="1876810" y="1838045"/>
              <a:ext cx="9582120" cy="1170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FCD0F6DB-4EB7-C295-BB5B-795A9E77169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22810" y="1730045"/>
                <a:ext cx="9689760" cy="332640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TextBox 25">
            <a:extLst>
              <a:ext uri="{FF2B5EF4-FFF2-40B4-BE49-F238E27FC236}">
                <a16:creationId xmlns:a16="http://schemas.microsoft.com/office/drawing/2014/main" id="{1877AA9A-B677-D056-A56E-2988E103EF1C}"/>
              </a:ext>
            </a:extLst>
          </p:cNvPr>
          <p:cNvSpPr txBox="1"/>
          <p:nvPr/>
        </p:nvSpPr>
        <p:spPr>
          <a:xfrm>
            <a:off x="8950375" y="1290667"/>
            <a:ext cx="1495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needs↓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134E92-7398-2E60-D515-9B39D92F9634}"/>
              </a:ext>
            </a:extLst>
          </p:cNvPr>
          <p:cNvSpPr txBox="1"/>
          <p:nvPr/>
        </p:nvSpPr>
        <p:spPr>
          <a:xfrm>
            <a:off x="8611816" y="2045583"/>
            <a:ext cx="2129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ptos" panose="020B0004020202020204" pitchFamily="34" charset="0"/>
              </a:rPr>
              <a:t>←</a:t>
            </a:r>
            <a:r>
              <a:rPr lang="en-US" b="1" dirty="0"/>
              <a:t>From which table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864CC0-8C6C-7F64-2655-65E950FD6464}"/>
              </a:ext>
            </a:extLst>
          </p:cNvPr>
          <p:cNvSpPr txBox="1"/>
          <p:nvPr/>
        </p:nvSpPr>
        <p:spPr>
          <a:xfrm>
            <a:off x="8611511" y="2410060"/>
            <a:ext cx="1764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ptos" panose="020B0004020202020204" pitchFamily="34" charset="0"/>
              </a:rPr>
              <a:t>←</a:t>
            </a:r>
            <a:r>
              <a:rPr lang="en-US" b="1" dirty="0"/>
              <a:t>Data Connect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E05F288-8D7F-BF70-578A-408956558A8B}"/>
              </a:ext>
            </a:extLst>
          </p:cNvPr>
          <p:cNvSpPr txBox="1"/>
          <p:nvPr/>
        </p:nvSpPr>
        <p:spPr>
          <a:xfrm>
            <a:off x="8549409" y="3143869"/>
            <a:ext cx="1826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ptos" panose="020B0004020202020204" pitchFamily="34" charset="0"/>
              </a:rPr>
              <a:t>←</a:t>
            </a:r>
            <a:r>
              <a:rPr lang="en-US" b="1" dirty="0"/>
              <a:t>Data Connect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36F7580-2015-531D-6EEB-F469287CF28F}"/>
              </a:ext>
            </a:extLst>
          </p:cNvPr>
          <p:cNvSpPr txBox="1"/>
          <p:nvPr/>
        </p:nvSpPr>
        <p:spPr>
          <a:xfrm>
            <a:off x="8611511" y="3513262"/>
            <a:ext cx="1749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404040"/>
                </a:solidFill>
                <a:latin typeface="Aptos" panose="020B0004020202020204" pitchFamily="34" charset="0"/>
              </a:rPr>
              <a:t>←</a:t>
            </a:r>
            <a:r>
              <a:rPr lang="en-US" sz="1800" b="1" dirty="0">
                <a:solidFill>
                  <a:srgbClr val="404040"/>
                </a:solidFill>
                <a:latin typeface="DeepSeek-CJK-patch"/>
              </a:rPr>
              <a:t>Output Format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68216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19E708-C06C-36C3-E8AF-FFBD82554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7831F-9D04-ABB3-80DA-21104F59A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6986015" cy="1776484"/>
          </a:xfrm>
        </p:spPr>
        <p:txBody>
          <a:bodyPr anchor="b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Example: Query(Using </a:t>
            </a:r>
            <a:r>
              <a:rPr lang="en-US" sz="40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Customer_ID</a:t>
            </a:r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to find Total Cost)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2723FB-A451-C63D-6451-C35999761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640" y="4894993"/>
            <a:ext cx="4227278" cy="124027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B2882-5A58-C4A8-23F0-68E0AC0C2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0170" y="2141609"/>
            <a:ext cx="6906639" cy="266385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5000" b="0" i="0" dirty="0">
                <a:solidFill>
                  <a:srgbClr val="404040"/>
                </a:solidFill>
                <a:effectLst/>
                <a:latin typeface="Aptos" panose="020B0004020202020204" pitchFamily="34" charset="0"/>
              </a:rPr>
              <a:t>←</a:t>
            </a:r>
            <a:r>
              <a:rPr lang="en-US" sz="5000" b="0" i="0" dirty="0">
                <a:solidFill>
                  <a:srgbClr val="404040"/>
                </a:solidFill>
                <a:effectLst/>
                <a:latin typeface="DeepSeek-CJK-patch"/>
              </a:rPr>
              <a:t>User interaction</a:t>
            </a:r>
          </a:p>
          <a:p>
            <a:pPr marL="457200" lvl="1" indent="0">
              <a:buNone/>
            </a:pPr>
            <a:endParaRPr lang="en-US" sz="5000" dirty="0">
              <a:solidFill>
                <a:srgbClr val="404040"/>
              </a:solidFill>
              <a:latin typeface="DeepSeek-CJK-patch"/>
            </a:endParaRPr>
          </a:p>
          <a:p>
            <a:pPr marL="457200" lvl="1" indent="0">
              <a:buNone/>
            </a:pPr>
            <a:r>
              <a:rPr lang="en-US" sz="5000" dirty="0">
                <a:solidFill>
                  <a:srgbClr val="404040"/>
                </a:solidFill>
                <a:latin typeface="DeepSeek-CJK-patch"/>
              </a:rPr>
              <a:t>Output Format↓</a:t>
            </a:r>
            <a:endParaRPr lang="en-US" sz="5000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BD3D5A-B34B-4F40-5072-84C809BA4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18" y="2141609"/>
            <a:ext cx="3527607" cy="18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41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85E93-4A85-80C4-E02F-EA59057436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b="1" dirty="0"/>
              <a:t>Demonstration</a:t>
            </a:r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C43202-9750-FFBC-CC45-20C1CC50A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73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C1907-EB38-B1B1-8507-E7F36F445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FADE0-007B-167A-C5DA-55C4E2E1A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database management system allows maintainer queuing, changing and adding data.  (For maintaining)</a:t>
            </a:r>
          </a:p>
          <a:p>
            <a:endParaRPr lang="en-US"/>
          </a:p>
          <a:p>
            <a:r>
              <a:rPr lang="en-US"/>
              <a:t>The enterprise can view data only in system.(For business)</a:t>
            </a:r>
          </a:p>
          <a:p>
            <a:endParaRPr lang="en-US"/>
          </a:p>
          <a:p>
            <a:r>
              <a:rPr lang="en-US" altLang="zh-HK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Arial" panose="020B0604020202020204" pitchFamily="34" charset="0"/>
              </a:rPr>
              <a:t>This design ensures efficient data management while maintaining security and control.</a:t>
            </a:r>
            <a:endParaRPr lang="zh-HK" altLang="zh-HK">
              <a:effectLst/>
              <a:latin typeface="Calibri" panose="020F0502020204030204" pitchFamily="34" charset="0"/>
              <a:ea typeface="新細明體" panose="02020500000000000000" pitchFamily="18" charset="-120"/>
              <a:cs typeface="Arial" panose="020B0604020202020204" pitchFamily="34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95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qua and green fractal background like floral petal">
            <a:extLst>
              <a:ext uri="{FF2B5EF4-FFF2-40B4-BE49-F238E27FC236}">
                <a16:creationId xmlns:a16="http://schemas.microsoft.com/office/drawing/2014/main" id="{3C8627E0-4AC8-222D-A0E6-C124FFD959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8747" b="1625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329D37-0A58-D584-B144-81E068BA6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spc="100">
                <a:solidFill>
                  <a:srgbClr val="FFFF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913688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CFA051-1773-96E4-DB02-5F2CDEAF7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 altLang="zh-CN" b="1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B2C Platform</a:t>
            </a:r>
            <a:endParaRPr lang="zh-CN" altLang="en-US" b="1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8" name="Picture 17" descr="A computer screen with many icons around it">
            <a:extLst>
              <a:ext uri="{FF2B5EF4-FFF2-40B4-BE49-F238E27FC236}">
                <a16:creationId xmlns:a16="http://schemas.microsoft.com/office/drawing/2014/main" id="{8CCE314A-6251-E55F-EDED-6BFF18B2E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3182" y="1403317"/>
            <a:ext cx="4777381" cy="3881622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F599C-D3FF-CA1B-3930-780B4FDED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2981" y="1984443"/>
            <a:ext cx="5458838" cy="419252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sz="320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PMingLiU" panose="02020500000000000000" pitchFamily="18" charset="-120"/>
              </a:rPr>
              <a:t>CC-store management system </a:t>
            </a:r>
            <a:r>
              <a:rPr lang="en-US" altLang="zh-CN" sz="32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3200">
                <a:latin typeface="Times New Roman" panose="02020603050405020304" pitchFamily="18" charset="0"/>
                <a:ea typeface="PMingLiU" panose="02020500000000000000" pitchFamily="18" charset="-120"/>
              </a:rPr>
              <a:t>A</a:t>
            </a:r>
            <a:r>
              <a:rPr lang="en-US" altLang="zh-CN" sz="32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n management system for an e-commerce platform for HKCC students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32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The whole system is designed to provide manger to mange and maintain the HKCC online shop</a:t>
            </a:r>
          </a:p>
          <a:p>
            <a:r>
              <a:rPr lang="en-US" altLang="zh-CN" sz="32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 </a:t>
            </a:r>
            <a:endParaRPr lang="en-US" altLang="zh-HK" sz="2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200">
              <a:effectLst/>
              <a:latin typeface="Times New Roman" panose="02020603050405020304" pitchFamily="18" charset="0"/>
              <a:ea typeface="PMingLiU" panose="02020500000000000000" pitchFamily="18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A155459-6C77-B118-A6FE-5D75C410A0C4}"/>
              </a:ext>
            </a:extLst>
          </p:cNvPr>
          <p:cNvSpPr txBox="1"/>
          <p:nvPr/>
        </p:nvSpPr>
        <p:spPr>
          <a:xfrm>
            <a:off x="677897" y="5210928"/>
            <a:ext cx="2372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800">
                <a:latin typeface="Times New Roman" panose="02020603050405020304" pitchFamily="18" charset="0"/>
                <a:cs typeface="Times New Roman" panose="02020603050405020304" pitchFamily="18" charset="0"/>
              </a:rPr>
              <a:t>For enterprise</a:t>
            </a:r>
          </a:p>
          <a:p>
            <a:r>
              <a:rPr lang="en-US" altLang="zh-HK" sz="1800">
                <a:latin typeface="Times New Roman" panose="02020603050405020304" pitchFamily="18" charset="0"/>
                <a:cs typeface="Times New Roman" panose="02020603050405020304" pitchFamily="18" charset="0"/>
              </a:rPr>
              <a:t>All data in the online shop can be shown</a:t>
            </a:r>
            <a:endParaRPr lang="zh-HK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16DAD96-928A-B165-CA4A-5DAFF465E7B5}"/>
              </a:ext>
            </a:extLst>
          </p:cNvPr>
          <p:cNvSpPr txBox="1"/>
          <p:nvPr/>
        </p:nvSpPr>
        <p:spPr>
          <a:xfrm>
            <a:off x="3075279" y="5210928"/>
            <a:ext cx="24052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800">
                <a:latin typeface="Times New Roman" panose="02020603050405020304" pitchFamily="18" charset="0"/>
                <a:cs typeface="Times New Roman" panose="02020603050405020304" pitchFamily="18" charset="0"/>
              </a:rPr>
              <a:t>For maintainer </a:t>
            </a:r>
          </a:p>
          <a:p>
            <a:r>
              <a:rPr lang="en-US" altLang="zh-HK" sz="1800">
                <a:latin typeface="Times New Roman" panose="02020603050405020304" pitchFamily="18" charset="0"/>
                <a:cs typeface="Times New Roman" panose="02020603050405020304" pitchFamily="18" charset="0"/>
              </a:rPr>
              <a:t>Not only viewing data but also editing data in online shop</a:t>
            </a:r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64400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FD992-517F-8E09-059A-DEFE1D222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6000" b="1">
                <a:latin typeface="Times New Roman" panose="02020603050405020304" pitchFamily="18" charset="0"/>
                <a:cs typeface="Times New Roman" panose="02020603050405020304" pitchFamily="18" charset="0"/>
              </a:rPr>
              <a:t>CC-store Table</a:t>
            </a:r>
            <a:endParaRPr lang="zh-CN" altLang="en-US" sz="6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A90472-835E-97AA-0AED-A0F9FDB8B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88519" y="2440521"/>
            <a:ext cx="3277671" cy="27791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545A44-2557-E1FF-FDC6-58DB86DBC0CB}"/>
              </a:ext>
            </a:extLst>
          </p:cNvPr>
          <p:cNvSpPr txBox="1"/>
          <p:nvPr/>
        </p:nvSpPr>
        <p:spPr>
          <a:xfrm>
            <a:off x="7089618" y="1364365"/>
            <a:ext cx="42641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Use table to </a:t>
            </a:r>
            <a:r>
              <a:rPr lang="en-GB" altLang="zh-CN" sz="2000">
                <a:effectLst/>
                <a:latin typeface="Times New Roman" panose="02020603050405020304" pitchFamily="18" charset="0"/>
                <a:ea typeface="PMingLiU" panose="02020500000000000000" pitchFamily="18" charset="-120"/>
                <a:cs typeface="Times New Roman" panose="02020603050405020304" pitchFamily="18" charset="0"/>
              </a:rPr>
              <a:t>store the online shop data</a:t>
            </a: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7D9899-7DA6-1A5C-EA9B-61702387DEF5}"/>
              </a:ext>
            </a:extLst>
          </p:cNvPr>
          <p:cNvCxnSpPr>
            <a:cxnSpLocks/>
          </p:cNvCxnSpPr>
          <p:nvPr/>
        </p:nvCxnSpPr>
        <p:spPr>
          <a:xfrm flipV="1">
            <a:off x="8908610" y="1998648"/>
            <a:ext cx="0" cy="3621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FBA0DD8-C0D0-4525-86BF-6F9075FA0F53}"/>
              </a:ext>
            </a:extLst>
          </p:cNvPr>
          <p:cNvSpPr txBox="1"/>
          <p:nvPr/>
        </p:nvSpPr>
        <p:spPr>
          <a:xfrm>
            <a:off x="122338" y="1364365"/>
            <a:ext cx="7378572" cy="4931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altLang="zh-CN" sz="200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PMingLiU" panose="02020500000000000000" pitchFamily="18" charset="-120"/>
              </a:rPr>
              <a:t>Location</a:t>
            </a:r>
            <a:r>
              <a:rPr lang="en-GB" altLang="zh-CN" sz="20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: save data about where customers can receive products</a:t>
            </a:r>
          </a:p>
          <a:p>
            <a:pPr>
              <a:lnSpc>
                <a:spcPct val="200000"/>
              </a:lnSpc>
            </a:pPr>
            <a:r>
              <a:rPr lang="en-GB" altLang="zh-CN" sz="200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PMingLiU" panose="02020500000000000000" pitchFamily="18" charset="-120"/>
              </a:rPr>
              <a:t>Customer</a:t>
            </a:r>
            <a:r>
              <a:rPr lang="en-GB" altLang="zh-CN" sz="2000">
                <a:latin typeface="Times New Roman" panose="02020603050405020304" pitchFamily="18" charset="0"/>
                <a:ea typeface="PMingLiU" panose="02020500000000000000" pitchFamily="18" charset="-120"/>
              </a:rPr>
              <a:t>: </a:t>
            </a:r>
            <a:r>
              <a:rPr lang="en-GB" altLang="zh-CN" sz="20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store the information of users who register on our</a:t>
            </a:r>
            <a:r>
              <a:rPr lang="en-GB" altLang="zh-CN" sz="2000">
                <a:effectLst/>
                <a:latin typeface="Times New Roman" panose="02020603050405020304" pitchFamily="18" charset="0"/>
                <a:ea typeface="Yu Mincho" panose="02020400000000000000" pitchFamily="18" charset="-128"/>
              </a:rPr>
              <a:t> website</a:t>
            </a:r>
          </a:p>
          <a:p>
            <a:pPr>
              <a:lnSpc>
                <a:spcPct val="200000"/>
              </a:lnSpc>
            </a:pPr>
            <a:r>
              <a:rPr lang="en-GB" altLang="zh-CN" sz="200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Yu Mincho" panose="02020400000000000000" pitchFamily="18" charset="-128"/>
              </a:rPr>
              <a:t>Payment</a:t>
            </a:r>
            <a:r>
              <a:rPr lang="en-GB" altLang="zh-CN" sz="2000">
                <a:latin typeface="Times New Roman" panose="02020603050405020304" pitchFamily="18" charset="0"/>
                <a:ea typeface="Yu Mincho" panose="02020400000000000000" pitchFamily="18" charset="-128"/>
              </a:rPr>
              <a:t>: </a:t>
            </a:r>
            <a:r>
              <a:rPr lang="en-GB" altLang="zh-CN" sz="2000">
                <a:effectLst/>
                <a:latin typeface="Times New Roman" panose="02020603050405020304" pitchFamily="18" charset="0"/>
                <a:ea typeface="Yu Mincho" panose="02020400000000000000" pitchFamily="18" charset="-128"/>
              </a:rPr>
              <a:t>save the payment methods available for customers to choose</a:t>
            </a:r>
          </a:p>
          <a:p>
            <a:pPr>
              <a:lnSpc>
                <a:spcPct val="200000"/>
              </a:lnSpc>
            </a:pPr>
            <a:r>
              <a:rPr lang="en-GB" altLang="zh-CN" sz="200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PMingLiU" panose="02020500000000000000" pitchFamily="18" charset="-120"/>
              </a:rPr>
              <a:t>Order: </a:t>
            </a:r>
            <a:r>
              <a:rPr lang="en-GB" altLang="zh-CN" sz="20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store information about the </a:t>
            </a:r>
            <a:r>
              <a:rPr lang="en-US" altLang="zh-CN" sz="20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orders selected by customers</a:t>
            </a:r>
          </a:p>
          <a:p>
            <a:pPr>
              <a:lnSpc>
                <a:spcPct val="200000"/>
              </a:lnSpc>
            </a:pPr>
            <a:r>
              <a:rPr lang="en-US" altLang="zh-CN" sz="200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PMingLiU" panose="02020500000000000000" pitchFamily="18" charset="-120"/>
              </a:rPr>
              <a:t>Product</a:t>
            </a:r>
            <a:r>
              <a:rPr lang="en-US" altLang="zh-CN" sz="2000">
                <a:latin typeface="Times New Roman" panose="02020603050405020304" pitchFamily="18" charset="0"/>
                <a:ea typeface="PMingLiU" panose="02020500000000000000" pitchFamily="18" charset="-120"/>
              </a:rPr>
              <a:t>: </a:t>
            </a:r>
            <a:r>
              <a:rPr lang="en-US" altLang="zh-CN" sz="20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contain all the information about the products offered by the platform</a:t>
            </a:r>
          </a:p>
          <a:p>
            <a:pPr>
              <a:lnSpc>
                <a:spcPct val="200000"/>
              </a:lnSpc>
            </a:pPr>
            <a:r>
              <a:rPr lang="en-US" altLang="zh-CN" sz="200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PMingLiU" panose="02020500000000000000" pitchFamily="18" charset="-120"/>
              </a:rPr>
              <a:t>Category</a:t>
            </a:r>
            <a:r>
              <a:rPr lang="en-US" altLang="zh-CN" sz="2000">
                <a:latin typeface="Times New Roman" panose="02020603050405020304" pitchFamily="18" charset="0"/>
                <a:ea typeface="PMingLiU" panose="02020500000000000000" pitchFamily="18" charset="-120"/>
              </a:rPr>
              <a:t>: </a:t>
            </a:r>
            <a:r>
              <a:rPr lang="en-US" altLang="zh-CN" sz="20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classify various products</a:t>
            </a:r>
            <a:endParaRPr lang="en-US" altLang="zh-CN" sz="2000">
              <a:latin typeface="Times New Roman" panose="02020603050405020304" pitchFamily="18" charset="0"/>
              <a:ea typeface="PMingLiU" panose="02020500000000000000" pitchFamily="18" charset="-120"/>
            </a:endParaRPr>
          </a:p>
          <a:p>
            <a:pPr>
              <a:lnSpc>
                <a:spcPct val="200000"/>
              </a:lnSpc>
            </a:pPr>
            <a:r>
              <a:rPr lang="en-US" altLang="zh-CN" sz="200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PMingLiU" panose="02020500000000000000" pitchFamily="18" charset="-120"/>
              </a:rPr>
              <a:t>UserT</a:t>
            </a:r>
            <a:r>
              <a:rPr lang="en-US" altLang="zh-CN" sz="2000">
                <a:effectLst/>
                <a:latin typeface="Times New Roman" panose="02020603050405020304" pitchFamily="18" charset="0"/>
                <a:ea typeface="PMingLiU" panose="02020500000000000000" pitchFamily="18" charset="-120"/>
              </a:rPr>
              <a:t>: store the username and password of our Login system</a:t>
            </a:r>
            <a:endParaRPr lang="zh-CN" altLang="en-US" sz="200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05828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26E8A-988C-1FC9-30C5-8833F576E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807" y="1756018"/>
            <a:ext cx="4818673" cy="1296868"/>
          </a:xfrm>
        </p:spPr>
        <p:txBody>
          <a:bodyPr>
            <a:normAutofit/>
          </a:bodyPr>
          <a:lstStyle/>
          <a:p>
            <a:r>
              <a:rPr lang="en-US" b="1" kern="0" spc="100">
                <a:effectLst/>
                <a:latin typeface="Times New Roman" panose="02020603050405020304" pitchFamily="18" charset="0"/>
                <a:ea typeface="等线 Light" panose="02010600030101010101" pitchFamily="2" charset="-122"/>
                <a:cs typeface="Times New Roman" panose="02020603050405020304" pitchFamily="18" charset="0"/>
              </a:rPr>
              <a:t>Business Rule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A3E0D1-3FDD-F4BC-43F1-FB7D378C57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9306" t="8687" r="2021" b="2504"/>
          <a:stretch/>
        </p:blipFill>
        <p:spPr>
          <a:xfrm>
            <a:off x="4073585" y="611039"/>
            <a:ext cx="7771608" cy="6246958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74067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06F89-40F1-68B1-C15E-E70759E2E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Logical design</a:t>
            </a:r>
            <a:endParaRPr lang="en-US" sz="6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6E0CF-97BE-E480-5485-1BC5C4D21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/>
              <a:t>Map conceptual model to logical model components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• Validate logical model using </a:t>
            </a:r>
            <a:r>
              <a:rPr lang="en-US" dirty="0">
                <a:highlight>
                  <a:srgbClr val="FFFF00"/>
                </a:highlight>
              </a:rPr>
              <a:t>normalization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• Validate logical model </a:t>
            </a:r>
            <a:r>
              <a:rPr lang="en-US" dirty="0">
                <a:highlight>
                  <a:srgbClr val="FFFF00"/>
                </a:highlight>
              </a:rPr>
              <a:t>integrity constraints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• Validate logical model against </a:t>
            </a:r>
            <a:r>
              <a:rPr lang="en-US" dirty="0">
                <a:highlight>
                  <a:srgbClr val="FFFF00"/>
                </a:highlight>
              </a:rPr>
              <a:t>user requirements</a:t>
            </a:r>
          </a:p>
        </p:txBody>
      </p:sp>
    </p:spTree>
    <p:extLst>
      <p:ext uri="{BB962C8B-B14F-4D97-AF65-F5344CB8AC3E}">
        <p14:creationId xmlns:p14="http://schemas.microsoft.com/office/powerpoint/2010/main" val="90674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33E72FA3-BD00-444A-AD9B-E6C3D069C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80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AC9ECA-3387-CF6E-92E0-3931E50E6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56954"/>
            <a:ext cx="10506456" cy="11011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/>
              <a:t>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177DE-5FD5-828A-EBA4-54EC0E8B0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5571899"/>
            <a:ext cx="10506456" cy="54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Logical design</a:t>
            </a:r>
            <a:endParaRPr lang="en-US" sz="2400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 descr="A diagram of a payment method&#10;&#10;AI-generated content may be incorrect.">
            <a:extLst>
              <a:ext uri="{FF2B5EF4-FFF2-40B4-BE49-F238E27FC236}">
                <a16:creationId xmlns:a16="http://schemas.microsoft.com/office/drawing/2014/main" id="{46C04BFE-FADB-3E8D-0396-3FE18A8B9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495" y="973771"/>
            <a:ext cx="2668921" cy="1275508"/>
          </a:xfrm>
          <a:prstGeom prst="rect">
            <a:avLst/>
          </a:prstGeom>
        </p:spPr>
      </p:pic>
      <p:pic>
        <p:nvPicPr>
          <p:cNvPr id="8" name="Picture 7" descr="A yellow and white rectangular box with black text&#10;&#10;AI-generated content may be incorrect.">
            <a:extLst>
              <a:ext uri="{FF2B5EF4-FFF2-40B4-BE49-F238E27FC236}">
                <a16:creationId xmlns:a16="http://schemas.microsoft.com/office/drawing/2014/main" id="{B6E69218-C296-722D-4122-2E5B61ADA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960" y="324752"/>
            <a:ext cx="2371495" cy="1058521"/>
          </a:xfrm>
          <a:prstGeom prst="rect">
            <a:avLst/>
          </a:prstGeom>
        </p:spPr>
      </p:pic>
      <p:pic>
        <p:nvPicPr>
          <p:cNvPr id="5" name="Picture 4" descr="A diagram of a campus&#10;&#10;AI-generated content may be incorrect.">
            <a:extLst>
              <a:ext uri="{FF2B5EF4-FFF2-40B4-BE49-F238E27FC236}">
                <a16:creationId xmlns:a16="http://schemas.microsoft.com/office/drawing/2014/main" id="{DFBD9AEC-6447-AA58-434E-41B8EEFAA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3633" y="302472"/>
            <a:ext cx="3159672" cy="1103080"/>
          </a:xfrm>
          <a:prstGeom prst="rect">
            <a:avLst/>
          </a:prstGeom>
        </p:spPr>
      </p:pic>
      <p:pic>
        <p:nvPicPr>
          <p:cNvPr id="7" name="Picture 6" descr="A diagram of a code&#10;&#10;AI-generated content may be incorrect.">
            <a:extLst>
              <a:ext uri="{FF2B5EF4-FFF2-40B4-BE49-F238E27FC236}">
                <a16:creationId xmlns:a16="http://schemas.microsoft.com/office/drawing/2014/main" id="{4D432856-1590-6A5D-3B94-5C88C24C6E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330" y="2639654"/>
            <a:ext cx="4367130" cy="982604"/>
          </a:xfrm>
          <a:prstGeom prst="rect">
            <a:avLst/>
          </a:prstGeom>
        </p:spPr>
      </p:pic>
      <p:pic>
        <p:nvPicPr>
          <p:cNvPr id="4" name="Picture 3" descr="A close-up of a graph&#10;&#10;AI-generated content may be incorrect.">
            <a:extLst>
              <a:ext uri="{FF2B5EF4-FFF2-40B4-BE49-F238E27FC236}">
                <a16:creationId xmlns:a16="http://schemas.microsoft.com/office/drawing/2014/main" id="{3093D6D9-7B05-4470-7882-AA7B75E28E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8960" y="1538246"/>
            <a:ext cx="7671710" cy="1131576"/>
          </a:xfrm>
          <a:prstGeom prst="rect">
            <a:avLst/>
          </a:prstGeom>
        </p:spPr>
      </p:pic>
      <p:pic>
        <p:nvPicPr>
          <p:cNvPr id="9" name="Picture 8" descr="A diagram with text and a couple of arrows&#10;&#10;AI-generated content may be incorrect.">
            <a:extLst>
              <a:ext uri="{FF2B5EF4-FFF2-40B4-BE49-F238E27FC236}">
                <a16:creationId xmlns:a16="http://schemas.microsoft.com/office/drawing/2014/main" id="{E675198F-2508-9705-F047-E54E79B067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2891" y="3476203"/>
            <a:ext cx="7647779" cy="103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84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FF3C2-D72C-FB96-9D11-6D35AB795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>
                <a:effectLst/>
                <a:latin typeface="Times New Roman" panose="02020603050405020304" pitchFamily="18" charset="0"/>
                <a:ea typeface="PMingLiU" panose="02020500000000000000" pitchFamily="18" charset="-120"/>
                <a:cs typeface="Arial" panose="020B0604020202020204" pitchFamily="34" charset="0"/>
              </a:rPr>
              <a:t>relationship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FD569-DB8F-16D1-DA3E-FBEAD16C8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55213" cy="4351338"/>
          </a:xfrm>
        </p:spPr>
        <p:txBody>
          <a:bodyPr>
            <a:normAutofit/>
          </a:bodyPr>
          <a:lstStyle/>
          <a:p>
            <a:pPr>
              <a:lnSpc>
                <a:spcPct val="114000"/>
              </a:lnSpc>
              <a:spcAft>
                <a:spcPts val="900"/>
              </a:spcAft>
              <a:buNone/>
            </a:pPr>
            <a:r>
              <a:rPr lang="en-US" sz="2500">
                <a:effectLst/>
                <a:latin typeface="Times New Roman" panose="02020603050405020304" pitchFamily="18" charset="0"/>
                <a:ea typeface="PMingLiU" panose="02020500000000000000" pitchFamily="18" charset="-120"/>
                <a:cs typeface="Arial" panose="020B0604020202020204" pitchFamily="34" charset="0"/>
              </a:rPr>
              <a:t>Customer table and Order table is 1: M.</a:t>
            </a:r>
            <a:endParaRPr lang="en-US" sz="2500">
              <a:effectLst/>
              <a:latin typeface="Calibri" panose="020F0502020204030204" pitchFamily="34" charset="0"/>
              <a:ea typeface="PMingLiU" panose="02020500000000000000" pitchFamily="18" charset="-120"/>
              <a:cs typeface="Arial" panose="020B0604020202020204" pitchFamily="34" charset="0"/>
            </a:endParaRPr>
          </a:p>
          <a:p>
            <a:pPr>
              <a:lnSpc>
                <a:spcPct val="114000"/>
              </a:lnSpc>
              <a:spcAft>
                <a:spcPts val="900"/>
              </a:spcAft>
              <a:buNone/>
            </a:pPr>
            <a:r>
              <a:rPr lang="en-US" sz="2500">
                <a:effectLst/>
                <a:latin typeface="Times New Roman" panose="02020603050405020304" pitchFamily="18" charset="0"/>
                <a:ea typeface="PMingLiU" panose="02020500000000000000" pitchFamily="18" charset="-120"/>
                <a:cs typeface="Arial" panose="020B0604020202020204" pitchFamily="34" charset="0"/>
              </a:rPr>
              <a:t>Location table and Order table is 1: M.</a:t>
            </a:r>
            <a:endParaRPr lang="en-US" sz="2500">
              <a:effectLst/>
              <a:latin typeface="Calibri" panose="020F0502020204030204" pitchFamily="34" charset="0"/>
              <a:ea typeface="PMingLiU" panose="02020500000000000000" pitchFamily="18" charset="-120"/>
              <a:cs typeface="Arial" panose="020B0604020202020204" pitchFamily="34" charset="0"/>
            </a:endParaRPr>
          </a:p>
          <a:p>
            <a:pPr>
              <a:lnSpc>
                <a:spcPct val="114000"/>
              </a:lnSpc>
              <a:spcAft>
                <a:spcPts val="900"/>
              </a:spcAft>
              <a:buNone/>
            </a:pPr>
            <a:r>
              <a:rPr lang="en-US" sz="2500">
                <a:effectLst/>
                <a:latin typeface="Times New Roman" panose="02020603050405020304" pitchFamily="18" charset="0"/>
                <a:ea typeface="PMingLiU" panose="02020500000000000000" pitchFamily="18" charset="-120"/>
                <a:cs typeface="Arial" panose="020B0604020202020204" pitchFamily="34" charset="0"/>
              </a:rPr>
              <a:t>Payment table and Order table is 1: M.</a:t>
            </a:r>
            <a:endParaRPr lang="en-US" sz="2500">
              <a:effectLst/>
              <a:latin typeface="Calibri" panose="020F0502020204030204" pitchFamily="34" charset="0"/>
              <a:ea typeface="PMingLiU" panose="02020500000000000000" pitchFamily="18" charset="-120"/>
              <a:cs typeface="Arial" panose="020B0604020202020204" pitchFamily="34" charset="0"/>
            </a:endParaRPr>
          </a:p>
          <a:p>
            <a:pPr>
              <a:lnSpc>
                <a:spcPct val="114000"/>
              </a:lnSpc>
              <a:spcAft>
                <a:spcPts val="900"/>
              </a:spcAft>
              <a:buNone/>
            </a:pPr>
            <a:r>
              <a:rPr lang="en-US" sz="2500">
                <a:effectLst/>
                <a:latin typeface="Times New Roman" panose="02020603050405020304" pitchFamily="18" charset="0"/>
                <a:ea typeface="PMingLiU" panose="02020500000000000000" pitchFamily="18" charset="-120"/>
                <a:cs typeface="Arial" panose="020B0604020202020204" pitchFamily="34" charset="0"/>
              </a:rPr>
              <a:t>PRODEUCT_ORDER and Order table is 1: M.</a:t>
            </a:r>
            <a:endParaRPr lang="en-US" sz="2500">
              <a:effectLst/>
              <a:latin typeface="Calibri" panose="020F0502020204030204" pitchFamily="34" charset="0"/>
              <a:ea typeface="PMingLiU" panose="02020500000000000000" pitchFamily="18" charset="-120"/>
              <a:cs typeface="Arial" panose="020B0604020202020204" pitchFamily="34" charset="0"/>
            </a:endParaRPr>
          </a:p>
          <a:p>
            <a:pPr>
              <a:lnSpc>
                <a:spcPct val="114000"/>
              </a:lnSpc>
              <a:spcAft>
                <a:spcPts val="900"/>
              </a:spcAft>
              <a:buNone/>
            </a:pPr>
            <a:r>
              <a:rPr lang="en-US" sz="2500">
                <a:effectLst/>
                <a:latin typeface="Times New Roman" panose="02020603050405020304" pitchFamily="18" charset="0"/>
                <a:ea typeface="PMingLiU" panose="02020500000000000000" pitchFamily="18" charset="-120"/>
                <a:cs typeface="Arial" panose="020B0604020202020204" pitchFamily="34" charset="0"/>
              </a:rPr>
              <a:t>Product table and PRODEUCT_ORDER table is 1: M.</a:t>
            </a:r>
            <a:endParaRPr lang="en-US" sz="2500">
              <a:effectLst/>
              <a:latin typeface="Calibri" panose="020F0502020204030204" pitchFamily="34" charset="0"/>
              <a:ea typeface="PMingLiU" panose="02020500000000000000" pitchFamily="18" charset="-120"/>
              <a:cs typeface="Arial" panose="020B0604020202020204" pitchFamily="34" charset="0"/>
            </a:endParaRPr>
          </a:p>
          <a:p>
            <a:pPr marL="0" indent="0">
              <a:lnSpc>
                <a:spcPct val="114000"/>
              </a:lnSpc>
              <a:spcAft>
                <a:spcPts val="900"/>
              </a:spcAft>
              <a:buNone/>
            </a:pPr>
            <a:r>
              <a:rPr lang="en-US" sz="2500">
                <a:effectLst/>
                <a:latin typeface="Times New Roman" panose="02020603050405020304" pitchFamily="18" charset="0"/>
                <a:ea typeface="PMingLiU" panose="02020500000000000000" pitchFamily="18" charset="-120"/>
                <a:cs typeface="Arial" panose="020B0604020202020204" pitchFamily="34" charset="0"/>
              </a:rPr>
              <a:t>Category table and Product table is 1: M.</a:t>
            </a:r>
            <a:endParaRPr lang="en-US" sz="2500">
              <a:effectLst/>
              <a:latin typeface="Calibri" panose="020F0502020204030204" pitchFamily="34" charset="0"/>
              <a:ea typeface="PMingLiU" panose="02020500000000000000" pitchFamily="18" charset="-120"/>
              <a:cs typeface="Arial" panose="020B0604020202020204" pitchFamily="34" charset="0"/>
            </a:endParaRPr>
          </a:p>
          <a:p>
            <a:endParaRPr lang="en-US" sz="25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09B0A2-E8DE-FCF7-C0FE-C4D8ABC88C3E}"/>
              </a:ext>
            </a:extLst>
          </p:cNvPr>
          <p:cNvSpPr txBox="1"/>
          <p:nvPr/>
        </p:nvSpPr>
        <p:spPr>
          <a:xfrm>
            <a:off x="3048811" y="6176963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Logical design</a:t>
            </a:r>
            <a:endParaRPr lang="en-US" sz="1800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7294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46059-FB6B-C65C-F065-2DFFA96B1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78" y="872972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4600" b="1"/>
              <a:t>Conceptual model (ERD) 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diagram of a product order&#10;&#10;AI-generated content may be incorrect.">
            <a:extLst>
              <a:ext uri="{FF2B5EF4-FFF2-40B4-BE49-F238E27FC236}">
                <a16:creationId xmlns:a16="http://schemas.microsoft.com/office/drawing/2014/main" id="{C05089FE-FB08-F4A0-5038-A0D09A47C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1531" y="678212"/>
            <a:ext cx="7287191" cy="5539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01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ECC8A93E7B7643AE278A5142550908" ma:contentTypeVersion="10" ma:contentTypeDescription="Create a new document." ma:contentTypeScope="" ma:versionID="1d71a5734cef76b4fd915d0311774af7">
  <xsd:schema xmlns:xsd="http://www.w3.org/2001/XMLSchema" xmlns:xs="http://www.w3.org/2001/XMLSchema" xmlns:p="http://schemas.microsoft.com/office/2006/metadata/properties" xmlns:ns3="9a62d563-9a29-44f7-9d5a-bbb3e03b91ce" targetNamespace="http://schemas.microsoft.com/office/2006/metadata/properties" ma:root="true" ma:fieldsID="4446f80e1c2a6be8db87b5464e3aa8a4" ns3:_="">
    <xsd:import namespace="9a62d563-9a29-44f7-9d5a-bbb3e03b91ce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62d563-9a29-44f7-9d5a-bbb3e03b91ce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a62d563-9a29-44f7-9d5a-bbb3e03b91ce" xsi:nil="true"/>
  </documentManagement>
</p:properties>
</file>

<file path=customXml/itemProps1.xml><?xml version="1.0" encoding="utf-8"?>
<ds:datastoreItem xmlns:ds="http://schemas.openxmlformats.org/officeDocument/2006/customXml" ds:itemID="{271FA9A3-F90B-49BE-BD4D-CBDB533744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2608704-B810-4492-89F3-AE833655EC12}">
  <ds:schemaRefs>
    <ds:schemaRef ds:uri="9a62d563-9a29-44f7-9d5a-bbb3e03b91c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38D3131-5CF9-4C57-8F64-AE896F844B1D}">
  <ds:schemaRefs>
    <ds:schemaRef ds:uri="http://www.w3.org/XML/1998/namespace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9a62d563-9a29-44f7-9d5a-bbb3e03b91ce"/>
    <ds:schemaRef ds:uri="http://schemas.microsoft.com/office/infopath/2007/PartnerControls"/>
    <ds:schemaRef ds:uri="http://schemas.microsoft.com/office/2006/metadata/properties"/>
    <ds:schemaRef ds:uri="http://purl.org/dc/elements/1.1/"/>
  </ds:schemaRefs>
</ds:datastoreItem>
</file>

<file path=docMetadata/LabelInfo.xml><?xml version="1.0" encoding="utf-8"?>
<clbl:labelList xmlns:clbl="http://schemas.microsoft.com/office/2020/mipLabelMetadata">
  <clbl:label id="{6862b880-d69f-41e6-862b-0581558d94a5}" enabled="0" method="" siteId="{6862b880-d69f-41e6-862b-0581558d94a5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522</Words>
  <Application>Microsoft Office PowerPoint</Application>
  <PresentationFormat>Widescreen</PresentationFormat>
  <Paragraphs>93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DeepSeek-CJK-patch</vt:lpstr>
      <vt:lpstr>Aptos</vt:lpstr>
      <vt:lpstr>Aptos Display</vt:lpstr>
      <vt:lpstr>Arial</vt:lpstr>
      <vt:lpstr>Calibri</vt:lpstr>
      <vt:lpstr>Times New Roman</vt:lpstr>
      <vt:lpstr>Wingdings</vt:lpstr>
      <vt:lpstr>Office Theme</vt:lpstr>
      <vt:lpstr>SEHH2240 Group Project</vt:lpstr>
      <vt:lpstr>Introduction</vt:lpstr>
      <vt:lpstr>B2C Platform</vt:lpstr>
      <vt:lpstr>CC-store Table</vt:lpstr>
      <vt:lpstr>Business Rule</vt:lpstr>
      <vt:lpstr>Logical design</vt:lpstr>
      <vt:lpstr>normalization</vt:lpstr>
      <vt:lpstr>relationship</vt:lpstr>
      <vt:lpstr>Conceptual model (ERD) </vt:lpstr>
      <vt:lpstr>Queries design</vt:lpstr>
      <vt:lpstr>integrity constraints</vt:lpstr>
      <vt:lpstr>Example: Table Customer</vt:lpstr>
      <vt:lpstr>User requirements</vt:lpstr>
      <vt:lpstr>Example: Query(Using Customer_ID to find Total Cost)</vt:lpstr>
      <vt:lpstr>Example: Query(Using Customer_ID to find Total Cost)</vt:lpstr>
      <vt:lpstr>Example: Query(Using Customer_ID to find Total Cost)</vt:lpstr>
      <vt:lpstr>Demonstration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SEHH2240 Group Project</dc:title>
  <dc:creator>CHEN Wei Yui</dc:creator>
  <cp:lastModifiedBy>CHEN Wei Yui</cp:lastModifiedBy>
  <cp:revision>2</cp:revision>
  <dcterms:created xsi:type="dcterms:W3CDTF">2025-04-07T13:06:01Z</dcterms:created>
  <dcterms:modified xsi:type="dcterms:W3CDTF">2025-04-11T09:09:21Z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0x01010034ECC8A93E7B7643AE278A5142550908</vt:lpwstr>
  </property>
</Properties>
</file>